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305" r:id="rId2"/>
    <p:sldId id="291" r:id="rId3"/>
    <p:sldId id="310" r:id="rId4"/>
    <p:sldId id="308" r:id="rId5"/>
    <p:sldId id="353" r:id="rId6"/>
    <p:sldId id="311" r:id="rId7"/>
    <p:sldId id="355" r:id="rId8"/>
    <p:sldId id="327" r:id="rId9"/>
    <p:sldId id="288" r:id="rId10"/>
    <p:sldId id="262" r:id="rId11"/>
    <p:sldId id="292" r:id="rId12"/>
    <p:sldId id="328" r:id="rId13"/>
    <p:sldId id="316" r:id="rId14"/>
    <p:sldId id="317" r:id="rId15"/>
    <p:sldId id="346" r:id="rId16"/>
    <p:sldId id="348" r:id="rId17"/>
    <p:sldId id="354" r:id="rId18"/>
    <p:sldId id="350" r:id="rId19"/>
    <p:sldId id="351" r:id="rId20"/>
    <p:sldId id="347" r:id="rId21"/>
    <p:sldId id="330" r:id="rId22"/>
    <p:sldId id="331" r:id="rId23"/>
    <p:sldId id="332" r:id="rId24"/>
    <p:sldId id="333" r:id="rId25"/>
    <p:sldId id="334" r:id="rId26"/>
    <p:sldId id="345" r:id="rId27"/>
    <p:sldId id="336" r:id="rId28"/>
    <p:sldId id="337" r:id="rId29"/>
    <p:sldId id="338" r:id="rId30"/>
    <p:sldId id="352" r:id="rId31"/>
    <p:sldId id="339" r:id="rId32"/>
    <p:sldId id="342" r:id="rId33"/>
    <p:sldId id="340" r:id="rId34"/>
    <p:sldId id="343" r:id="rId35"/>
    <p:sldId id="28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C71"/>
    <a:srgbClr val="E8202A"/>
    <a:srgbClr val="72CDD8"/>
    <a:srgbClr val="72CC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 autoAdjust="0"/>
  </p:normalViewPr>
  <p:slideViewPr>
    <p:cSldViewPr snapToGrid="0">
      <p:cViewPr varScale="1">
        <p:scale>
          <a:sx n="97" d="100"/>
          <a:sy n="97" d="100"/>
        </p:scale>
        <p:origin x="122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85D6D-F043-4DE4-B91E-8581D5BE1499}" type="datetimeFigureOut">
              <a:rPr lang="en-US" smtClean="0"/>
              <a:t>4/18/2016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5F017-F6B7-4584-8A45-3792A8E54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556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A66AC-E06C-4411-8215-16F6E132D3F4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548F-D65F-4A63-9A6C-3B8C0DA6A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13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A66AC-E06C-4411-8215-16F6E132D3F4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548F-D65F-4A63-9A6C-3B8C0DA6A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50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A66AC-E06C-4411-8215-16F6E132D3F4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548F-D65F-4A63-9A6C-3B8C0DA6A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9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Lato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Lato" pitchFamily="34" charset="0"/>
                <a:cs typeface="Latha" panose="020B0604020202020204" pitchFamily="34" charset="0"/>
              </a:defRPr>
            </a:lvl1pPr>
            <a:lvl2pPr>
              <a:defRPr>
                <a:latin typeface="Lato" pitchFamily="34" charset="0"/>
                <a:cs typeface="Latha" panose="020B0604020202020204" pitchFamily="34" charset="0"/>
              </a:defRPr>
            </a:lvl2pPr>
            <a:lvl3pPr>
              <a:defRPr>
                <a:latin typeface="Lato" pitchFamily="34" charset="0"/>
                <a:cs typeface="Latha" panose="020B0604020202020204" pitchFamily="34" charset="0"/>
              </a:defRPr>
            </a:lvl3pPr>
            <a:lvl4pPr>
              <a:defRPr>
                <a:latin typeface="Lato" pitchFamily="34" charset="0"/>
                <a:cs typeface="Latha" panose="020B0604020202020204" pitchFamily="34" charset="0"/>
              </a:defRPr>
            </a:lvl4pPr>
            <a:lvl5pPr>
              <a:defRPr>
                <a:latin typeface="Lato" pitchFamily="34" charset="0"/>
                <a:cs typeface="Latha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A66AC-E06C-4411-8215-16F6E132D3F4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548F-D65F-4A63-9A6C-3B8C0DA6A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5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A66AC-E06C-4411-8215-16F6E132D3F4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548F-D65F-4A63-9A6C-3B8C0DA6A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79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A66AC-E06C-4411-8215-16F6E132D3F4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548F-D65F-4A63-9A6C-3B8C0DA6A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279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A66AC-E06C-4411-8215-16F6E132D3F4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548F-D65F-4A63-9A6C-3B8C0DA6A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8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A66AC-E06C-4411-8215-16F6E132D3F4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548F-D65F-4A63-9A6C-3B8C0DA6AA2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144000" cy="1219200"/>
          </a:xfrm>
          <a:prstGeom prst="rect">
            <a:avLst/>
          </a:prstGeom>
          <a:solidFill>
            <a:srgbClr val="E8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08000" y="389474"/>
            <a:ext cx="8007350" cy="863608"/>
          </a:xfrm>
        </p:spPr>
        <p:txBody>
          <a:bodyPr>
            <a:normAutofit/>
          </a:bodyPr>
          <a:lstStyle>
            <a:lvl1pPr>
              <a:defRPr sz="32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932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A66AC-E06C-4411-8215-16F6E132D3F4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548F-D65F-4A63-9A6C-3B8C0DA6A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A66AC-E06C-4411-8215-16F6E132D3F4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548F-D65F-4A63-9A6C-3B8C0DA6A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1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A66AC-E06C-4411-8215-16F6E132D3F4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2548F-D65F-4A63-9A6C-3B8C0DA6AA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5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A66AC-E06C-4411-8215-16F6E132D3F4}" type="datetimeFigureOut">
              <a:rPr lang="en-US" smtClean="0"/>
              <a:pPr/>
              <a:t>4/18/2016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548F-D65F-4A63-9A6C-3B8C0DA6AA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7" y="6400755"/>
            <a:ext cx="1278652" cy="3365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163" y="6241181"/>
            <a:ext cx="480841" cy="483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418" y="6356351"/>
            <a:ext cx="810819" cy="25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1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D2C7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D2C7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D2C7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D2C7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D2C7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D2C7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mp"/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mp"/><Relationship Id="rId2" Type="http://schemas.openxmlformats.org/officeDocument/2006/relationships/image" Target="../media/image51.tmp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 slide image.png"/>
          <p:cNvPicPr>
            <a:picLocks noChangeAspect="1"/>
          </p:cNvPicPr>
          <p:nvPr/>
        </p:nvPicPr>
        <p:blipFill>
          <a:blip r:embed="rId2"/>
          <a:srcRect t="9809"/>
          <a:stretch>
            <a:fillRect/>
          </a:stretch>
        </p:blipFill>
        <p:spPr>
          <a:xfrm>
            <a:off x="0" y="1788515"/>
            <a:ext cx="9144000" cy="4203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43" y="301235"/>
            <a:ext cx="3418114" cy="8997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5887" y="1271111"/>
            <a:ext cx="7552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cap="all" dirty="0">
                <a:solidFill>
                  <a:srgbClr val="2D2C71"/>
                </a:solidFill>
                <a:latin typeface="Lato" pitchFamily="34" charset="0"/>
              </a:rPr>
              <a:t>Nashville-Davidson </a:t>
            </a:r>
            <a:r>
              <a:rPr lang="en-US" sz="1400" cap="all" dirty="0" smtClean="0">
                <a:solidFill>
                  <a:srgbClr val="2D2C71"/>
                </a:solidFill>
                <a:latin typeface="Lato" pitchFamily="34" charset="0"/>
              </a:rPr>
              <a:t>County </a:t>
            </a:r>
            <a:r>
              <a:rPr lang="en-US" sz="1400" b="1" cap="all" dirty="0" smtClean="0">
                <a:solidFill>
                  <a:srgbClr val="2D2C71"/>
                </a:solidFill>
                <a:latin typeface="Lato" pitchFamily="34" charset="0"/>
              </a:rPr>
              <a:t>Strategic </a:t>
            </a:r>
            <a:r>
              <a:rPr lang="en-US" sz="1400" b="1" cap="all" dirty="0">
                <a:solidFill>
                  <a:srgbClr val="2D2C71"/>
                </a:solidFill>
                <a:latin typeface="Lato" pitchFamily="34" charset="0"/>
              </a:rPr>
              <a:t>Plan For Sidewalks and Bikeways</a:t>
            </a:r>
          </a:p>
        </p:txBody>
      </p:sp>
      <p:sp>
        <p:nvSpPr>
          <p:cNvPr id="8" name="Rectangle 7"/>
          <p:cNvSpPr/>
          <p:nvPr/>
        </p:nvSpPr>
        <p:spPr>
          <a:xfrm>
            <a:off x="8521" y="6230478"/>
            <a:ext cx="1875255" cy="610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621991" y="1113664"/>
            <a:ext cx="1095154" cy="717070"/>
          </a:xfrm>
          <a:prstGeom prst="rect">
            <a:avLst/>
          </a:prstGeom>
          <a:solidFill>
            <a:srgbClr val="2D2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602871" y="1997033"/>
            <a:ext cx="1095154" cy="717070"/>
          </a:xfrm>
          <a:prstGeom prst="rect">
            <a:avLst/>
          </a:prstGeom>
          <a:solidFill>
            <a:srgbClr val="E8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1601149" y="2922957"/>
            <a:ext cx="1095154" cy="717070"/>
          </a:xfrm>
          <a:prstGeom prst="rect">
            <a:avLst/>
          </a:prstGeom>
          <a:solidFill>
            <a:srgbClr val="72C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48224" y="4566925"/>
            <a:ext cx="7795776" cy="1426625"/>
          </a:xfrm>
          <a:prstGeom prst="rect">
            <a:avLst/>
          </a:prstGeom>
          <a:solidFill>
            <a:srgbClr val="E8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2CDD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10116" y="4663012"/>
            <a:ext cx="5466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The </a:t>
            </a:r>
            <a:r>
              <a:rPr lang="en-US" sz="1600" dirty="0" err="1" smtClean="0">
                <a:solidFill>
                  <a:schemeClr val="bg1"/>
                </a:solidFill>
              </a:rPr>
              <a:t>WalknBike</a:t>
            </a:r>
            <a:r>
              <a:rPr lang="en-US" sz="1600" dirty="0" smtClean="0">
                <a:solidFill>
                  <a:schemeClr val="bg1"/>
                </a:solidFill>
              </a:rPr>
              <a:t> plan will improve walking and biking in Nashville, </a:t>
            </a:r>
            <a:r>
              <a:rPr lang="en-US" sz="1600" dirty="0" smtClean="0">
                <a:solidFill>
                  <a:srgbClr val="72CDD8"/>
                </a:solidFill>
              </a:rPr>
              <a:t>connecting people to opportunity on a network of high-quality, comfortable, and safe sidewalks and bikeways. </a:t>
            </a:r>
            <a:endParaRPr lang="en-US" sz="1600" dirty="0">
              <a:solidFill>
                <a:srgbClr val="72CDD8"/>
              </a:solidFill>
            </a:endParaRPr>
          </a:p>
        </p:txBody>
      </p:sp>
      <p:pic>
        <p:nvPicPr>
          <p:cNvPr id="16" name="Picture 15" descr="walkride ic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391" y="4751306"/>
            <a:ext cx="1937532" cy="1026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History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152" y="2007662"/>
            <a:ext cx="2311695" cy="2958186"/>
          </a:xfrm>
          <a:prstGeom prst="rect">
            <a:avLst/>
          </a:prstGeom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61" y="2020542"/>
            <a:ext cx="2215448" cy="29660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09414" y="2105247"/>
            <a:ext cx="2083981" cy="2860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14" y="3104714"/>
            <a:ext cx="2140678" cy="563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7361" y="5252484"/>
            <a:ext cx="221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12399" y="5252484"/>
            <a:ext cx="221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67437" y="5252484"/>
            <a:ext cx="2215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7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Accomplishments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"/>
          <a:stretch/>
        </p:blipFill>
        <p:spPr>
          <a:xfrm>
            <a:off x="0" y="1197425"/>
            <a:ext cx="9144000" cy="493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9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 slide image.png"/>
          <p:cNvPicPr>
            <a:picLocks noChangeAspect="1"/>
          </p:cNvPicPr>
          <p:nvPr/>
        </p:nvPicPr>
        <p:blipFill>
          <a:blip r:embed="rId2"/>
          <a:srcRect t="9809"/>
          <a:stretch>
            <a:fillRect/>
          </a:stretch>
        </p:blipFill>
        <p:spPr>
          <a:xfrm>
            <a:off x="0" y="1788515"/>
            <a:ext cx="9144000" cy="4203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43" y="584570"/>
            <a:ext cx="3418114" cy="8997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21" y="6230478"/>
            <a:ext cx="1875255" cy="610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621991" y="1113664"/>
            <a:ext cx="1095154" cy="717070"/>
          </a:xfrm>
          <a:prstGeom prst="rect">
            <a:avLst/>
          </a:prstGeom>
          <a:solidFill>
            <a:srgbClr val="2D2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602871" y="1997033"/>
            <a:ext cx="1095154" cy="717070"/>
          </a:xfrm>
          <a:prstGeom prst="rect">
            <a:avLst/>
          </a:prstGeom>
          <a:solidFill>
            <a:srgbClr val="E8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1601149" y="2922957"/>
            <a:ext cx="1095154" cy="717070"/>
          </a:xfrm>
          <a:prstGeom prst="rect">
            <a:avLst/>
          </a:prstGeom>
          <a:solidFill>
            <a:srgbClr val="72C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48224" y="4566925"/>
            <a:ext cx="7795776" cy="1426625"/>
          </a:xfrm>
          <a:prstGeom prst="rect">
            <a:avLst/>
          </a:prstGeom>
          <a:solidFill>
            <a:srgbClr val="E8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2CDD8"/>
              </a:solidFill>
            </a:endParaRPr>
          </a:p>
        </p:txBody>
      </p:sp>
      <p:pic>
        <p:nvPicPr>
          <p:cNvPr id="16" name="Picture 15" descr="walkride ic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391" y="4751306"/>
            <a:ext cx="1937532" cy="10263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01901" y="4593870"/>
            <a:ext cx="6478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D2C71"/>
                </a:solidFill>
              </a:rPr>
              <a:t>Overview of Current Prioritization Methodology</a:t>
            </a:r>
          </a:p>
        </p:txBody>
      </p:sp>
    </p:spTree>
    <p:extLst>
      <p:ext uri="{BB962C8B-B14F-4D97-AF65-F5344CB8AC3E}">
        <p14:creationId xmlns:p14="http://schemas.microsoft.com/office/powerpoint/2010/main" val="427836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Prioritization Factors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7"/>
          <a:stretch/>
        </p:blipFill>
        <p:spPr>
          <a:xfrm>
            <a:off x="51516" y="1236370"/>
            <a:ext cx="9027776" cy="240834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1"/>
          <a:stretch/>
        </p:blipFill>
        <p:spPr>
          <a:xfrm>
            <a:off x="528033" y="3601811"/>
            <a:ext cx="8245953" cy="246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7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Prioritization Factors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7"/>
          <a:stretch/>
        </p:blipFill>
        <p:spPr>
          <a:xfrm>
            <a:off x="2150772" y="4314422"/>
            <a:ext cx="5204528" cy="1527815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2726"/>
            <a:ext cx="9144000" cy="1911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78281"/>
          <a:stretch/>
        </p:blipFill>
        <p:spPr>
          <a:xfrm>
            <a:off x="2857423" y="3712331"/>
            <a:ext cx="5206435" cy="44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0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 slide image.png"/>
          <p:cNvPicPr>
            <a:picLocks noChangeAspect="1"/>
          </p:cNvPicPr>
          <p:nvPr/>
        </p:nvPicPr>
        <p:blipFill>
          <a:blip r:embed="rId2"/>
          <a:srcRect t="9809"/>
          <a:stretch>
            <a:fillRect/>
          </a:stretch>
        </p:blipFill>
        <p:spPr>
          <a:xfrm>
            <a:off x="0" y="1788515"/>
            <a:ext cx="9144000" cy="4203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43" y="584570"/>
            <a:ext cx="3418114" cy="8997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21" y="6230478"/>
            <a:ext cx="1875255" cy="610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621991" y="1113664"/>
            <a:ext cx="1095154" cy="717070"/>
          </a:xfrm>
          <a:prstGeom prst="rect">
            <a:avLst/>
          </a:prstGeom>
          <a:solidFill>
            <a:srgbClr val="2D2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602871" y="1997033"/>
            <a:ext cx="1095154" cy="717070"/>
          </a:xfrm>
          <a:prstGeom prst="rect">
            <a:avLst/>
          </a:prstGeom>
          <a:solidFill>
            <a:srgbClr val="E8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1601149" y="2922957"/>
            <a:ext cx="1095154" cy="717070"/>
          </a:xfrm>
          <a:prstGeom prst="rect">
            <a:avLst/>
          </a:prstGeom>
          <a:solidFill>
            <a:srgbClr val="72C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48224" y="4566925"/>
            <a:ext cx="7795776" cy="1426625"/>
          </a:xfrm>
          <a:prstGeom prst="rect">
            <a:avLst/>
          </a:prstGeom>
          <a:solidFill>
            <a:srgbClr val="E8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2CDD8"/>
              </a:solidFill>
            </a:endParaRPr>
          </a:p>
        </p:txBody>
      </p:sp>
      <p:pic>
        <p:nvPicPr>
          <p:cNvPr id="16" name="Picture 15" descr="walkride ic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391" y="4751306"/>
            <a:ext cx="1937532" cy="10263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03054" y="4869173"/>
            <a:ext cx="5640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2D2C71"/>
                </a:solidFill>
              </a:rPr>
              <a:t>Public Outreach</a:t>
            </a:r>
          </a:p>
        </p:txBody>
      </p:sp>
    </p:spTree>
    <p:extLst>
      <p:ext uri="{BB962C8B-B14F-4D97-AF65-F5344CB8AC3E}">
        <p14:creationId xmlns:p14="http://schemas.microsoft.com/office/powerpoint/2010/main" val="58780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Stay Involved! </a:t>
            </a:r>
            <a:endParaRPr lang="en-US" dirty="0">
              <a:solidFill>
                <a:srgbClr val="2D2C7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77962" y="28422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D2C71"/>
                </a:solidFill>
              </a:rPr>
              <a:t>www.nashvillewalknbike.com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90" y="1868128"/>
            <a:ext cx="6980904" cy="43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5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the Survey! </a:t>
            </a:r>
            <a:endParaRPr lang="en-US" dirty="0">
              <a:solidFill>
                <a:srgbClr val="2D2C7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6284" y="32355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D2C71"/>
                </a:solidFill>
              </a:rPr>
              <a:t>www.nashvillewalknbike.com</a:t>
            </a:r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081"/>
          <a:stretch/>
        </p:blipFill>
        <p:spPr>
          <a:xfrm>
            <a:off x="2596961" y="1319614"/>
            <a:ext cx="6122479" cy="42399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6518" y="2329933"/>
            <a:ext cx="154546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2D2C71"/>
                </a:solidFill>
              </a:rPr>
              <a:t>1,535 Surveys Complete to Date</a:t>
            </a:r>
          </a:p>
          <a:p>
            <a:pPr algn="ctr"/>
            <a:endParaRPr lang="en-US" sz="2400" dirty="0">
              <a:solidFill>
                <a:srgbClr val="2D2C71"/>
              </a:solidFill>
            </a:endParaRPr>
          </a:p>
          <a:p>
            <a:pPr algn="ctr"/>
            <a:r>
              <a:rPr lang="en-US" sz="2400" dirty="0" smtClean="0">
                <a:solidFill>
                  <a:srgbClr val="2D2C71"/>
                </a:solidFill>
              </a:rPr>
              <a:t>500 Email Contacts</a:t>
            </a:r>
            <a:endParaRPr lang="en-US" sz="2400" dirty="0">
              <a:solidFill>
                <a:srgbClr val="2D2C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55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 on the Map! </a:t>
            </a:r>
            <a:endParaRPr lang="en-US" dirty="0">
              <a:solidFill>
                <a:srgbClr val="2D2C7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46787" y="30389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2D2C71"/>
                </a:solidFill>
              </a:rPr>
              <a:t>www.nashvillewalknbike.com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" b="464"/>
          <a:stretch/>
        </p:blipFill>
        <p:spPr>
          <a:xfrm>
            <a:off x="707924" y="1799302"/>
            <a:ext cx="7708490" cy="440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2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Request a “</a:t>
            </a:r>
            <a:r>
              <a:rPr lang="en-US" dirty="0" err="1" smtClean="0"/>
              <a:t>WalknBike</a:t>
            </a:r>
            <a:r>
              <a:rPr lang="en-US" dirty="0" smtClean="0"/>
              <a:t> Talk”!</a:t>
            </a:r>
            <a:endParaRPr lang="en-US" dirty="0">
              <a:solidFill>
                <a:srgbClr val="2D2C7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211572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D2C71"/>
                </a:solidFill>
              </a:rPr>
              <a:t>Help us identify groups to talk to and events to attend!</a:t>
            </a:r>
          </a:p>
          <a:p>
            <a:pPr algn="ctr"/>
            <a:r>
              <a:rPr lang="en-US" sz="2800" dirty="0" smtClean="0">
                <a:solidFill>
                  <a:srgbClr val="2D2C71"/>
                </a:solidFill>
              </a:rPr>
              <a:t>Contact us at Info@nashvillewalknbike.com</a:t>
            </a: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572" y="2526890"/>
            <a:ext cx="5644750" cy="32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2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32598" y="2222227"/>
            <a:ext cx="8304028" cy="2805063"/>
          </a:xfrm>
          <a:prstGeom prst="rect">
            <a:avLst/>
          </a:prstGeom>
          <a:solidFill>
            <a:srgbClr val="2D2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/>
        </p:nvSpPr>
        <p:spPr>
          <a:xfrm rot="10800000">
            <a:off x="7981715" y="4455064"/>
            <a:ext cx="754911" cy="1483587"/>
          </a:xfrm>
          <a:prstGeom prst="rtTriangle">
            <a:avLst/>
          </a:prstGeom>
          <a:solidFill>
            <a:srgbClr val="2D2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Purpose</a:t>
            </a:r>
          </a:p>
        </p:txBody>
      </p:sp>
      <p:sp>
        <p:nvSpPr>
          <p:cNvPr id="6" name="Rectangle 5"/>
          <p:cNvSpPr/>
          <p:nvPr/>
        </p:nvSpPr>
        <p:spPr>
          <a:xfrm>
            <a:off x="558860" y="2608108"/>
            <a:ext cx="78787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purpose of the plan is to outline goals, priorities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and </a:t>
            </a:r>
            <a:r>
              <a:rPr lang="en-US" sz="2400" dirty="0">
                <a:solidFill>
                  <a:schemeClr val="bg1"/>
                </a:solidFill>
              </a:rPr>
              <a:t>policies regarding location of the countywide sidewalk</a:t>
            </a:r>
            <a:r>
              <a:rPr lang="en-US" sz="2400" dirty="0" smtClean="0">
                <a:solidFill>
                  <a:schemeClr val="bg1"/>
                </a:solidFill>
              </a:rPr>
              <a:t> and </a:t>
            </a:r>
            <a:r>
              <a:rPr lang="en-US" sz="2400" dirty="0">
                <a:solidFill>
                  <a:schemeClr val="bg1"/>
                </a:solidFill>
              </a:rPr>
              <a:t>bikeways network and provide a method for</a:t>
            </a:r>
            <a:r>
              <a:rPr lang="en-US" sz="2400" dirty="0" smtClean="0">
                <a:solidFill>
                  <a:schemeClr val="bg1"/>
                </a:solidFill>
              </a:rPr>
              <a:t> prioritizing </a:t>
            </a:r>
            <a:r>
              <a:rPr lang="en-US" sz="2400" dirty="0">
                <a:solidFill>
                  <a:schemeClr val="bg1"/>
                </a:solidFill>
              </a:rPr>
              <a:t>improvements to ensure a healthy, active,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safe and </a:t>
            </a:r>
            <a:r>
              <a:rPr lang="en-US" sz="2400" dirty="0">
                <a:solidFill>
                  <a:schemeClr val="bg1"/>
                </a:solidFill>
              </a:rPr>
              <a:t>vibrant community. </a:t>
            </a:r>
          </a:p>
        </p:txBody>
      </p:sp>
    </p:spTree>
    <p:extLst>
      <p:ext uri="{BB962C8B-B14F-4D97-AF65-F5344CB8AC3E}">
        <p14:creationId xmlns:p14="http://schemas.microsoft.com/office/powerpoint/2010/main" val="204213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12558"/>
          <a:stretch/>
        </p:blipFill>
        <p:spPr>
          <a:xfrm>
            <a:off x="0" y="1371600"/>
            <a:ext cx="9144000" cy="46251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371600"/>
            <a:ext cx="9144000" cy="462516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</a:t>
            </a:r>
            <a:r>
              <a:rPr lang="en-US" dirty="0" smtClean="0"/>
              <a:t>Outreach Strategy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5814" y="1807535"/>
            <a:ext cx="2560320" cy="369332"/>
          </a:xfrm>
          <a:prstGeom prst="rect">
            <a:avLst/>
          </a:prstGeom>
          <a:solidFill>
            <a:srgbClr val="E8202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Outreach Tools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6474" y="1796903"/>
            <a:ext cx="2560320" cy="365760"/>
          </a:xfrm>
          <a:prstGeom prst="rect">
            <a:avLst/>
          </a:prstGeom>
          <a:solidFill>
            <a:srgbClr val="E8202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Community Meetings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96690" y="1796903"/>
            <a:ext cx="2560320" cy="369332"/>
          </a:xfrm>
          <a:prstGeom prst="rect">
            <a:avLst/>
          </a:prstGeom>
          <a:solidFill>
            <a:srgbClr val="E8202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Community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5814" y="2332580"/>
            <a:ext cx="2560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D2C71"/>
                </a:solidFill>
              </a:rPr>
              <a:t>Project Website</a:t>
            </a:r>
          </a:p>
          <a:p>
            <a:pPr algn="ctr"/>
            <a:endParaRPr lang="en-US" dirty="0">
              <a:solidFill>
                <a:srgbClr val="2D2C71"/>
              </a:solidFill>
            </a:endParaRPr>
          </a:p>
          <a:p>
            <a:pPr algn="ctr"/>
            <a:r>
              <a:rPr lang="en-US" dirty="0">
                <a:solidFill>
                  <a:srgbClr val="2D2C71"/>
                </a:solidFill>
              </a:rPr>
              <a:t>Community Survey</a:t>
            </a:r>
          </a:p>
          <a:p>
            <a:pPr algn="ctr"/>
            <a:endParaRPr lang="en-US" dirty="0">
              <a:solidFill>
                <a:srgbClr val="2D2C71"/>
              </a:solidFill>
            </a:endParaRPr>
          </a:p>
          <a:p>
            <a:pPr algn="ctr"/>
            <a:r>
              <a:rPr lang="en-US" dirty="0">
                <a:solidFill>
                  <a:srgbClr val="2D2C71"/>
                </a:solidFill>
              </a:rPr>
              <a:t>Interactive Map</a:t>
            </a:r>
          </a:p>
          <a:p>
            <a:pPr algn="ctr"/>
            <a:endParaRPr lang="en-US" dirty="0">
              <a:solidFill>
                <a:srgbClr val="2D2C71"/>
              </a:solidFill>
            </a:endParaRPr>
          </a:p>
          <a:p>
            <a:pPr algn="ctr"/>
            <a:r>
              <a:rPr lang="en-US" dirty="0">
                <a:solidFill>
                  <a:srgbClr val="2D2C71"/>
                </a:solidFill>
              </a:rPr>
              <a:t>Handlebar and Sidewalk Surveys</a:t>
            </a:r>
          </a:p>
          <a:p>
            <a:pPr algn="ctr"/>
            <a:endParaRPr lang="en-US" dirty="0">
              <a:solidFill>
                <a:srgbClr val="2D2C71"/>
              </a:solidFill>
            </a:endParaRPr>
          </a:p>
          <a:p>
            <a:pPr algn="ctr"/>
            <a:r>
              <a:rPr lang="en-US" dirty="0">
                <a:solidFill>
                  <a:srgbClr val="2D2C71"/>
                </a:solidFill>
              </a:rPr>
              <a:t>Social Media</a:t>
            </a:r>
          </a:p>
          <a:p>
            <a:pPr algn="ctr"/>
            <a:endParaRPr lang="en-US" dirty="0">
              <a:solidFill>
                <a:srgbClr val="2D2C71"/>
              </a:solidFill>
            </a:endParaRPr>
          </a:p>
          <a:p>
            <a:pPr algn="ctr"/>
            <a:r>
              <a:rPr lang="en-US" dirty="0">
                <a:solidFill>
                  <a:srgbClr val="2D2C71"/>
                </a:solidFill>
              </a:rPr>
              <a:t>Traditional Media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6474" y="2332580"/>
            <a:ext cx="256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D2C71"/>
                </a:solidFill>
              </a:rPr>
              <a:t>Kickoff Meeting</a:t>
            </a:r>
          </a:p>
          <a:p>
            <a:pPr algn="ctr"/>
            <a:endParaRPr lang="en-US" dirty="0">
              <a:solidFill>
                <a:srgbClr val="2D2C71"/>
              </a:solidFill>
            </a:endParaRPr>
          </a:p>
          <a:p>
            <a:pPr algn="ctr"/>
            <a:r>
              <a:rPr lang="en-US" dirty="0">
                <a:solidFill>
                  <a:srgbClr val="2D2C71"/>
                </a:solidFill>
              </a:rPr>
              <a:t>Prioritization Meetings</a:t>
            </a:r>
          </a:p>
          <a:p>
            <a:pPr algn="ctr"/>
            <a:endParaRPr lang="en-US" dirty="0">
              <a:solidFill>
                <a:srgbClr val="2D2C71"/>
              </a:solidFill>
            </a:endParaRPr>
          </a:p>
          <a:p>
            <a:pPr algn="ctr"/>
            <a:r>
              <a:rPr lang="en-US" dirty="0">
                <a:solidFill>
                  <a:srgbClr val="2D2C71"/>
                </a:solidFill>
              </a:rPr>
              <a:t>Open House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96690" y="2332580"/>
            <a:ext cx="256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2D2C71"/>
                </a:solidFill>
              </a:rPr>
              <a:t>Tour de Nash</a:t>
            </a:r>
          </a:p>
          <a:p>
            <a:pPr algn="ctr"/>
            <a:endParaRPr lang="en-US" dirty="0">
              <a:solidFill>
                <a:srgbClr val="2D2C71"/>
              </a:solidFill>
            </a:endParaRPr>
          </a:p>
          <a:p>
            <a:pPr algn="ctr"/>
            <a:r>
              <a:rPr lang="en-US" dirty="0">
                <a:solidFill>
                  <a:srgbClr val="2D2C71"/>
                </a:solidFill>
              </a:rPr>
              <a:t>Open Streets Nashville</a:t>
            </a:r>
          </a:p>
        </p:txBody>
      </p:sp>
    </p:spTree>
    <p:extLst>
      <p:ext uri="{BB962C8B-B14F-4D97-AF65-F5344CB8AC3E}">
        <p14:creationId xmlns:p14="http://schemas.microsoft.com/office/powerpoint/2010/main" val="160277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 slide image.png"/>
          <p:cNvPicPr>
            <a:picLocks noChangeAspect="1"/>
          </p:cNvPicPr>
          <p:nvPr/>
        </p:nvPicPr>
        <p:blipFill>
          <a:blip r:embed="rId2"/>
          <a:srcRect t="9809"/>
          <a:stretch>
            <a:fillRect/>
          </a:stretch>
        </p:blipFill>
        <p:spPr>
          <a:xfrm>
            <a:off x="0" y="1788515"/>
            <a:ext cx="9144000" cy="4203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43" y="584570"/>
            <a:ext cx="3418114" cy="8997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21" y="6230478"/>
            <a:ext cx="1875255" cy="610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621991" y="1113664"/>
            <a:ext cx="1095154" cy="717070"/>
          </a:xfrm>
          <a:prstGeom prst="rect">
            <a:avLst/>
          </a:prstGeom>
          <a:solidFill>
            <a:srgbClr val="2D2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602871" y="1997033"/>
            <a:ext cx="1095154" cy="717070"/>
          </a:xfrm>
          <a:prstGeom prst="rect">
            <a:avLst/>
          </a:prstGeom>
          <a:solidFill>
            <a:srgbClr val="E8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1601149" y="2922957"/>
            <a:ext cx="1095154" cy="717070"/>
          </a:xfrm>
          <a:prstGeom prst="rect">
            <a:avLst/>
          </a:prstGeom>
          <a:solidFill>
            <a:srgbClr val="72C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48224" y="4566925"/>
            <a:ext cx="7795776" cy="1426625"/>
          </a:xfrm>
          <a:prstGeom prst="rect">
            <a:avLst/>
          </a:prstGeom>
          <a:solidFill>
            <a:srgbClr val="E8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2CDD8"/>
              </a:solidFill>
            </a:endParaRPr>
          </a:p>
        </p:txBody>
      </p:sp>
      <p:pic>
        <p:nvPicPr>
          <p:cNvPr id="16" name="Picture 15" descr="walkride ic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391" y="4751306"/>
            <a:ext cx="1937532" cy="10263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057833" y="4925120"/>
            <a:ext cx="6260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2D2C71"/>
                </a:solidFill>
              </a:rPr>
              <a:t>What We’ve Heard So Far</a:t>
            </a:r>
          </a:p>
        </p:txBody>
      </p:sp>
    </p:spTree>
    <p:extLst>
      <p:ext uri="{BB962C8B-B14F-4D97-AF65-F5344CB8AC3E}">
        <p14:creationId xmlns:p14="http://schemas.microsoft.com/office/powerpoint/2010/main" val="248498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“In Nashville, walking is a safe, convenient, and practical way to get from one place to another”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7" t="18557" r="7166" b="56975"/>
          <a:stretch/>
        </p:blipFill>
        <p:spPr>
          <a:xfrm>
            <a:off x="796412" y="2143432"/>
            <a:ext cx="7698659" cy="302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2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prevents you from walking </a:t>
            </a:r>
            <a:r>
              <a:rPr lang="en-US" dirty="0"/>
              <a:t>m</a:t>
            </a:r>
            <a:r>
              <a:rPr lang="en-US" dirty="0" smtClean="0"/>
              <a:t>ore </a:t>
            </a:r>
            <a:r>
              <a:rPr lang="en-US" dirty="0"/>
              <a:t>o</a:t>
            </a:r>
            <a:r>
              <a:rPr lang="en-US" dirty="0" smtClean="0"/>
              <a:t>ften?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1" b="30262"/>
          <a:stretch/>
        </p:blipFill>
        <p:spPr>
          <a:xfrm>
            <a:off x="1002896" y="1219201"/>
            <a:ext cx="6990735" cy="503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6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“In Nashville, biking is a safe, convenient, and practical way to get from one place to another”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7" t="18351" r="7064" b="57419"/>
          <a:stretch/>
        </p:blipFill>
        <p:spPr>
          <a:xfrm>
            <a:off x="521108" y="1917289"/>
            <a:ext cx="8023122" cy="299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prevents you from biking more often?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" b="1697"/>
          <a:stretch/>
        </p:blipFill>
        <p:spPr>
          <a:xfrm>
            <a:off x="1084751" y="1248699"/>
            <a:ext cx="6935168" cy="495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8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Interactive Map Comments To-Date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5303" y="1346178"/>
            <a:ext cx="17108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2D2C71"/>
                </a:solidFill>
              </a:rPr>
              <a:t>702 Points</a:t>
            </a:r>
          </a:p>
          <a:p>
            <a:pPr algn="ctr"/>
            <a:endParaRPr lang="en-US" sz="3200" dirty="0" smtClean="0">
              <a:solidFill>
                <a:srgbClr val="2D2C71"/>
              </a:solidFill>
            </a:endParaRPr>
          </a:p>
          <a:p>
            <a:pPr algn="ctr"/>
            <a:r>
              <a:rPr lang="en-US" sz="3200" dirty="0" smtClean="0">
                <a:solidFill>
                  <a:srgbClr val="2D2C71"/>
                </a:solidFill>
              </a:rPr>
              <a:t>1,231 Routes/Lines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379" y="1386348"/>
            <a:ext cx="6629305" cy="465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2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 slide image.png"/>
          <p:cNvPicPr>
            <a:picLocks noChangeAspect="1"/>
          </p:cNvPicPr>
          <p:nvPr/>
        </p:nvPicPr>
        <p:blipFill>
          <a:blip r:embed="rId2"/>
          <a:srcRect t="9809"/>
          <a:stretch>
            <a:fillRect/>
          </a:stretch>
        </p:blipFill>
        <p:spPr>
          <a:xfrm>
            <a:off x="0" y="1788515"/>
            <a:ext cx="9144000" cy="4203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43" y="584570"/>
            <a:ext cx="3418114" cy="8997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21" y="6230478"/>
            <a:ext cx="1875255" cy="610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621991" y="1113664"/>
            <a:ext cx="1095154" cy="717070"/>
          </a:xfrm>
          <a:prstGeom prst="rect">
            <a:avLst/>
          </a:prstGeom>
          <a:solidFill>
            <a:srgbClr val="2D2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602871" y="1997033"/>
            <a:ext cx="1095154" cy="717070"/>
          </a:xfrm>
          <a:prstGeom prst="rect">
            <a:avLst/>
          </a:prstGeom>
          <a:solidFill>
            <a:srgbClr val="E8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1601149" y="2922957"/>
            <a:ext cx="1095154" cy="717070"/>
          </a:xfrm>
          <a:prstGeom prst="rect">
            <a:avLst/>
          </a:prstGeom>
          <a:solidFill>
            <a:srgbClr val="72C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48224" y="4566925"/>
            <a:ext cx="7795776" cy="1426625"/>
          </a:xfrm>
          <a:prstGeom prst="rect">
            <a:avLst/>
          </a:prstGeom>
          <a:solidFill>
            <a:srgbClr val="E8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2CDD8"/>
              </a:solidFill>
            </a:endParaRPr>
          </a:p>
        </p:txBody>
      </p:sp>
      <p:pic>
        <p:nvPicPr>
          <p:cNvPr id="16" name="Picture 15" descr="walkride ic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391" y="4751306"/>
            <a:ext cx="1937532" cy="10263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03054" y="4623366"/>
            <a:ext cx="56409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2D2C71"/>
                </a:solidFill>
              </a:rPr>
              <a:t>Public Kickoff Meeting Input Stations</a:t>
            </a:r>
          </a:p>
        </p:txBody>
      </p:sp>
    </p:spTree>
    <p:extLst>
      <p:ext uri="{BB962C8B-B14F-4D97-AF65-F5344CB8AC3E}">
        <p14:creationId xmlns:p14="http://schemas.microsoft.com/office/powerpoint/2010/main" val="175253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#1: Sign-In and Address Map</a:t>
            </a:r>
            <a:endParaRPr lang="en-US" dirty="0">
              <a:solidFill>
                <a:srgbClr val="2D2C71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56" y="1255954"/>
            <a:ext cx="6567948" cy="495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Station #2: Project Overview, Previous Planning Efforts, &amp; Program Accomplishments</a:t>
            </a:r>
            <a:endParaRPr lang="en-US" sz="2800" dirty="0">
              <a:solidFill>
                <a:srgbClr val="2D2C71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0" y="1446633"/>
            <a:ext cx="4375355" cy="2990351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000" y="1445340"/>
            <a:ext cx="4493510" cy="2955227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32" y="3889813"/>
            <a:ext cx="4473677" cy="296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9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Team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19" y="1690688"/>
            <a:ext cx="1722666" cy="173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701" y="2936830"/>
            <a:ext cx="1946649" cy="13986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59" y="4163025"/>
            <a:ext cx="3546668" cy="1838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499005"/>
            <a:ext cx="2235709" cy="55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2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60684"/>
            <a:ext cx="8636000" cy="86360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Station #3: Prioritization Overview and Input Opportunity</a:t>
            </a:r>
            <a:endParaRPr lang="en-US" sz="2800" dirty="0">
              <a:solidFill>
                <a:srgbClr val="2D2C71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7076"/>
            <a:ext cx="5220929" cy="3480619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684" y="2453879"/>
            <a:ext cx="6184490" cy="369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1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Station #3: Visual Preference Survey</a:t>
            </a:r>
            <a:endParaRPr lang="en-US" sz="2800" dirty="0">
              <a:solidFill>
                <a:srgbClr val="2D2C71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152"/>
            <a:ext cx="4817806" cy="3176622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06" y="3099708"/>
            <a:ext cx="4326194" cy="30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7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Station #4: Public Statements</a:t>
            </a:r>
            <a:endParaRPr lang="en-US" sz="2800" dirty="0">
              <a:solidFill>
                <a:srgbClr val="2D2C71"/>
              </a:solidFill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47"/>
          <a:stretch/>
        </p:blipFill>
        <p:spPr>
          <a:xfrm>
            <a:off x="1133342" y="1348484"/>
            <a:ext cx="6738420" cy="47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8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Station #5: Map Exercise</a:t>
            </a:r>
            <a:endParaRPr lang="en-US" sz="2800" dirty="0">
              <a:solidFill>
                <a:srgbClr val="2D2C71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18072"/>
            <a:ext cx="6567948" cy="502951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072" y="1233913"/>
            <a:ext cx="3696928" cy="24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8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Station #6: User Survey &amp; Comment Forms</a:t>
            </a:r>
            <a:endParaRPr lang="en-US" sz="2800" dirty="0">
              <a:solidFill>
                <a:srgbClr val="2D2C71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368"/>
            <a:ext cx="4033991" cy="5216012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04" y="1995947"/>
            <a:ext cx="4987105" cy="327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Us!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517" y="1385211"/>
            <a:ext cx="3667637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2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Steering Committee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316" t="28301" r="22779" b="13072"/>
          <a:stretch/>
        </p:blipFill>
        <p:spPr>
          <a:xfrm>
            <a:off x="0" y="1227324"/>
            <a:ext cx="9179035" cy="522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7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 rot="10800000">
            <a:off x="115909" y="4121238"/>
            <a:ext cx="754911" cy="915891"/>
          </a:xfrm>
          <a:prstGeom prst="rtTriangle">
            <a:avLst/>
          </a:prstGeom>
          <a:solidFill>
            <a:srgbClr val="2D2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0626" y="1333585"/>
            <a:ext cx="4718951" cy="2805063"/>
          </a:xfrm>
          <a:prstGeom prst="rect">
            <a:avLst/>
          </a:prstGeom>
          <a:solidFill>
            <a:srgbClr val="2D2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Focus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1972" y="152786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"As Mayor I will continue to engage our bicycle and pedestrian advocates, non-profits like Walk-Bike Nashville, and our Metro departments to ensure we are implementing polices that will enable more people to safely take advantage of all modalities of transit."  - Nashville Mayor Megan Barry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997" y="1249251"/>
            <a:ext cx="3659478" cy="36594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856293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D2C71"/>
                </a:solidFill>
              </a:rPr>
              <a:t>4 Key Principles: </a:t>
            </a:r>
          </a:p>
          <a:p>
            <a:pPr algn="ctr"/>
            <a:r>
              <a:rPr lang="en-US" sz="2800" dirty="0" smtClean="0">
                <a:solidFill>
                  <a:srgbClr val="2D2C71"/>
                </a:solidFill>
              </a:rPr>
              <a:t>Ethics, Responsibility, Safety and </a:t>
            </a:r>
          </a:p>
          <a:p>
            <a:pPr algn="ctr"/>
            <a:r>
              <a:rPr lang="en-US" sz="2800" dirty="0" smtClean="0">
                <a:solidFill>
                  <a:srgbClr val="2D2C71"/>
                </a:solidFill>
              </a:rPr>
              <a:t>Mechanism for Change</a:t>
            </a:r>
          </a:p>
        </p:txBody>
      </p:sp>
    </p:spTree>
    <p:extLst>
      <p:ext uri="{BB962C8B-B14F-4D97-AF65-F5344CB8AC3E}">
        <p14:creationId xmlns:p14="http://schemas.microsoft.com/office/powerpoint/2010/main" val="375494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Focus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2" y="1349458"/>
            <a:ext cx="8935697" cy="490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4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Schedule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7059"/>
            <a:ext cx="9144000" cy="400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8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er slide image.png"/>
          <p:cNvPicPr>
            <a:picLocks noChangeAspect="1"/>
          </p:cNvPicPr>
          <p:nvPr/>
        </p:nvPicPr>
        <p:blipFill>
          <a:blip r:embed="rId2"/>
          <a:srcRect t="9809"/>
          <a:stretch>
            <a:fillRect/>
          </a:stretch>
        </p:blipFill>
        <p:spPr>
          <a:xfrm>
            <a:off x="0" y="1788515"/>
            <a:ext cx="9144000" cy="42036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43" y="584570"/>
            <a:ext cx="3418114" cy="8997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21" y="6230478"/>
            <a:ext cx="1875255" cy="610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621991" y="1113664"/>
            <a:ext cx="1095154" cy="717070"/>
          </a:xfrm>
          <a:prstGeom prst="rect">
            <a:avLst/>
          </a:prstGeom>
          <a:solidFill>
            <a:srgbClr val="2D2C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-1602871" y="1997033"/>
            <a:ext cx="1095154" cy="717070"/>
          </a:xfrm>
          <a:prstGeom prst="rect">
            <a:avLst/>
          </a:prstGeom>
          <a:solidFill>
            <a:srgbClr val="E8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1601149" y="2922957"/>
            <a:ext cx="1095154" cy="717070"/>
          </a:xfrm>
          <a:prstGeom prst="rect">
            <a:avLst/>
          </a:prstGeom>
          <a:solidFill>
            <a:srgbClr val="72CC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48224" y="4566925"/>
            <a:ext cx="7795776" cy="1426625"/>
          </a:xfrm>
          <a:prstGeom prst="rect">
            <a:avLst/>
          </a:prstGeom>
          <a:solidFill>
            <a:srgbClr val="E82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72CDD8"/>
              </a:solidFill>
            </a:endParaRPr>
          </a:p>
        </p:txBody>
      </p:sp>
      <p:pic>
        <p:nvPicPr>
          <p:cNvPr id="16" name="Picture 15" descr="walkride ic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391" y="4751306"/>
            <a:ext cx="1937532" cy="10263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12902" y="4856294"/>
            <a:ext cx="5885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2D2C71"/>
                </a:solidFill>
              </a:rPr>
              <a:t>Program History</a:t>
            </a:r>
          </a:p>
        </p:txBody>
      </p:sp>
    </p:spTree>
    <p:extLst>
      <p:ext uri="{BB962C8B-B14F-4D97-AF65-F5344CB8AC3E}">
        <p14:creationId xmlns:p14="http://schemas.microsoft.com/office/powerpoint/2010/main" val="282358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Sampling of Previous </a:t>
            </a:r>
            <a:r>
              <a:rPr lang="en-US" dirty="0"/>
              <a:t>Planning Efforts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48" y="1375400"/>
            <a:ext cx="1703407" cy="215597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601" y="4168873"/>
            <a:ext cx="1771903" cy="225485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43" y="3690781"/>
            <a:ext cx="1963148" cy="151889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0788" y="1375400"/>
            <a:ext cx="3459224" cy="267104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0388" y="1358354"/>
            <a:ext cx="2673788" cy="34799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0065" y="4165258"/>
            <a:ext cx="1845012" cy="23814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6321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LATO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1258</TotalTime>
  <Words>365</Words>
  <Application>Microsoft Office PowerPoint</Application>
  <PresentationFormat>On-screen Show (4:3)</PresentationFormat>
  <Paragraphs>77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arial</vt:lpstr>
      <vt:lpstr>Calibri</vt:lpstr>
      <vt:lpstr>Latha</vt:lpstr>
      <vt:lpstr>Lato</vt:lpstr>
      <vt:lpstr>Office Theme</vt:lpstr>
      <vt:lpstr>PowerPoint Presentation</vt:lpstr>
      <vt:lpstr>Project Purpose</vt:lpstr>
      <vt:lpstr>Project Team </vt:lpstr>
      <vt:lpstr>Steering Committee</vt:lpstr>
      <vt:lpstr>Project Focus</vt:lpstr>
      <vt:lpstr>Project Focus</vt:lpstr>
      <vt:lpstr>Project Schedule</vt:lpstr>
      <vt:lpstr>PowerPoint Presentation</vt:lpstr>
      <vt:lpstr>A Sampling of Previous Planning Efforts</vt:lpstr>
      <vt:lpstr>Program History</vt:lpstr>
      <vt:lpstr>Program Accomplishments</vt:lpstr>
      <vt:lpstr>PowerPoint Presentation</vt:lpstr>
      <vt:lpstr>Existing Prioritization Factors</vt:lpstr>
      <vt:lpstr>Existing Prioritization Factors</vt:lpstr>
      <vt:lpstr>PowerPoint Presentation</vt:lpstr>
      <vt:lpstr>Stay Involved! </vt:lpstr>
      <vt:lpstr>Take the Survey! </vt:lpstr>
      <vt:lpstr>Draw on the Map! </vt:lpstr>
      <vt:lpstr>Request a “WalknBike Talk”!</vt:lpstr>
      <vt:lpstr>Community Outreach Strategy</vt:lpstr>
      <vt:lpstr>PowerPoint Presentation</vt:lpstr>
      <vt:lpstr>“In Nashville, walking is a safe, convenient, and practical way to get from one place to another”</vt:lpstr>
      <vt:lpstr>What prevents you from walking more often?</vt:lpstr>
      <vt:lpstr>“In Nashville, biking is a safe, convenient, and practical way to get from one place to another”</vt:lpstr>
      <vt:lpstr>What prevents you from biking more often?</vt:lpstr>
      <vt:lpstr>Interactive Map Comments To-Date</vt:lpstr>
      <vt:lpstr>PowerPoint Presentation</vt:lpstr>
      <vt:lpstr>Station #1: Sign-In and Address Map</vt:lpstr>
      <vt:lpstr>Station #2: Project Overview, Previous Planning Efforts, &amp; Program Accomplishments</vt:lpstr>
      <vt:lpstr>Station #3: Prioritization Overview and Input Opportunity</vt:lpstr>
      <vt:lpstr>Station #3: Visual Preference Survey</vt:lpstr>
      <vt:lpstr>Station #4: Public Statements</vt:lpstr>
      <vt:lpstr>Station #5: Map Exercise</vt:lpstr>
      <vt:lpstr>Station #6: User Survey &amp; Comment Forms</vt:lpstr>
      <vt:lpstr>Contact Us!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Alta IT</dc:creator>
  <cp:lastModifiedBy>Jennifer</cp:lastModifiedBy>
  <cp:revision>121</cp:revision>
  <dcterms:created xsi:type="dcterms:W3CDTF">2016-03-28T16:29:09Z</dcterms:created>
  <dcterms:modified xsi:type="dcterms:W3CDTF">2016-04-18T16:29:52Z</dcterms:modified>
</cp:coreProperties>
</file>