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90" r:id="rId3"/>
    <p:sldId id="289" r:id="rId4"/>
    <p:sldId id="291" r:id="rId5"/>
    <p:sldId id="308" r:id="rId6"/>
    <p:sldId id="309" r:id="rId7"/>
    <p:sldId id="310" r:id="rId8"/>
    <p:sldId id="311" r:id="rId9"/>
    <p:sldId id="312" r:id="rId10"/>
    <p:sldId id="288" r:id="rId11"/>
    <p:sldId id="262" r:id="rId12"/>
    <p:sldId id="313" r:id="rId13"/>
    <p:sldId id="314" r:id="rId14"/>
    <p:sldId id="315" r:id="rId15"/>
    <p:sldId id="280" r:id="rId16"/>
    <p:sldId id="306" r:id="rId17"/>
    <p:sldId id="307" r:id="rId18"/>
    <p:sldId id="316" r:id="rId19"/>
    <p:sldId id="261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C71"/>
    <a:srgbClr val="E8202A"/>
    <a:srgbClr val="72CDD8"/>
    <a:srgbClr val="72C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 autoAdjust="0"/>
  </p:normalViewPr>
  <p:slideViewPr>
    <p:cSldViewPr snapToGrid="0">
      <p:cViewPr varScale="1">
        <p:scale>
          <a:sx n="97" d="100"/>
          <a:sy n="97" d="100"/>
        </p:scale>
        <p:origin x="12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9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itchFamily="34" charset="0"/>
                <a:cs typeface="Latha" panose="020B0604020202020204" pitchFamily="34" charset="0"/>
              </a:defRPr>
            </a:lvl1pPr>
            <a:lvl2pPr>
              <a:defRPr>
                <a:latin typeface="Lato" pitchFamily="34" charset="0"/>
                <a:cs typeface="Latha" panose="020B0604020202020204" pitchFamily="34" charset="0"/>
              </a:defRPr>
            </a:lvl2pPr>
            <a:lvl3pPr>
              <a:defRPr>
                <a:latin typeface="Lato" pitchFamily="34" charset="0"/>
                <a:cs typeface="Latha" panose="020B0604020202020204" pitchFamily="34" charset="0"/>
              </a:defRPr>
            </a:lvl3pPr>
            <a:lvl4pPr>
              <a:defRPr>
                <a:latin typeface="Lato" pitchFamily="34" charset="0"/>
                <a:cs typeface="Latha" panose="020B0604020202020204" pitchFamily="34" charset="0"/>
              </a:defRPr>
            </a:lvl4pPr>
            <a:lvl5pPr>
              <a:defRPr>
                <a:latin typeface="Lato" pitchFamily="34" charset="0"/>
                <a:cs typeface="Latha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5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219200"/>
          </a:xfrm>
          <a:prstGeom prst="rect">
            <a:avLst/>
          </a:prstGeom>
          <a:solidFill>
            <a:srgbClr val="E82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0" y="389474"/>
            <a:ext cx="8007350" cy="863608"/>
          </a:xfrm>
        </p:spPr>
        <p:txBody>
          <a:bodyPr>
            <a:normAutofit/>
          </a:bodyPr>
          <a:lstStyle>
            <a:lvl1pPr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32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1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A66AC-E06C-4411-8215-16F6E132D3F4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548F-D65F-4A63-9A6C-3B8C0DA6AA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7" y="6400755"/>
            <a:ext cx="1278652" cy="336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63" y="6241181"/>
            <a:ext cx="480841" cy="483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18" y="6356351"/>
            <a:ext cx="810819" cy="25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2C7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D2C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D2C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C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C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C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slide image.png"/>
          <p:cNvPicPr>
            <a:picLocks noChangeAspect="1"/>
          </p:cNvPicPr>
          <p:nvPr/>
        </p:nvPicPr>
        <p:blipFill>
          <a:blip r:embed="rId2"/>
          <a:srcRect t="9809"/>
          <a:stretch>
            <a:fillRect/>
          </a:stretch>
        </p:blipFill>
        <p:spPr>
          <a:xfrm>
            <a:off x="0" y="1788515"/>
            <a:ext cx="9144000" cy="4203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301235"/>
            <a:ext cx="3418114" cy="899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887" y="1271111"/>
            <a:ext cx="755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cap="all" dirty="0">
                <a:solidFill>
                  <a:srgbClr val="2D2C71"/>
                </a:solidFill>
                <a:latin typeface="Lato" pitchFamily="34" charset="0"/>
              </a:rPr>
              <a:t>Nashville-Davidson </a:t>
            </a:r>
            <a:r>
              <a:rPr lang="en-US" sz="1400" cap="all" dirty="0" smtClean="0">
                <a:solidFill>
                  <a:srgbClr val="2D2C71"/>
                </a:solidFill>
                <a:latin typeface="Lato" pitchFamily="34" charset="0"/>
              </a:rPr>
              <a:t>County </a:t>
            </a:r>
            <a:r>
              <a:rPr lang="en-US" sz="1400" b="1" cap="all" dirty="0" smtClean="0">
                <a:solidFill>
                  <a:srgbClr val="2D2C71"/>
                </a:solidFill>
                <a:latin typeface="Lato" pitchFamily="34" charset="0"/>
              </a:rPr>
              <a:t>Strategic </a:t>
            </a:r>
            <a:r>
              <a:rPr lang="en-US" sz="1400" b="1" cap="all" dirty="0">
                <a:solidFill>
                  <a:srgbClr val="2D2C71"/>
                </a:solidFill>
                <a:latin typeface="Lato" pitchFamily="34" charset="0"/>
              </a:rPr>
              <a:t>Plan For Sidewalks and Bikeways</a:t>
            </a:r>
          </a:p>
        </p:txBody>
      </p:sp>
      <p:sp>
        <p:nvSpPr>
          <p:cNvPr id="8" name="Rectangle 7"/>
          <p:cNvSpPr/>
          <p:nvPr/>
        </p:nvSpPr>
        <p:spPr>
          <a:xfrm>
            <a:off x="8521" y="6230478"/>
            <a:ext cx="1875255" cy="610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621991" y="1113664"/>
            <a:ext cx="1095154" cy="717070"/>
          </a:xfrm>
          <a:prstGeom prst="rect">
            <a:avLst/>
          </a:prstGeom>
          <a:solidFill>
            <a:srgbClr val="2D2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602871" y="1997033"/>
            <a:ext cx="1095154" cy="717070"/>
          </a:xfrm>
          <a:prstGeom prst="rect">
            <a:avLst/>
          </a:prstGeom>
          <a:solidFill>
            <a:srgbClr val="E82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601149" y="2922957"/>
            <a:ext cx="1095154" cy="717070"/>
          </a:xfrm>
          <a:prstGeom prst="rect">
            <a:avLst/>
          </a:prstGeom>
          <a:solidFill>
            <a:srgbClr val="72C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48224" y="4566925"/>
            <a:ext cx="7795776" cy="1426625"/>
          </a:xfrm>
          <a:prstGeom prst="rect">
            <a:avLst/>
          </a:prstGeom>
          <a:solidFill>
            <a:srgbClr val="E82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2CDD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0116" y="4663012"/>
            <a:ext cx="5466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The </a:t>
            </a:r>
            <a:r>
              <a:rPr lang="en-US" sz="1600" dirty="0" err="1" smtClean="0">
                <a:solidFill>
                  <a:schemeClr val="bg1"/>
                </a:solidFill>
              </a:rPr>
              <a:t>WalknBike</a:t>
            </a:r>
            <a:r>
              <a:rPr lang="en-US" sz="1600" dirty="0" smtClean="0">
                <a:solidFill>
                  <a:schemeClr val="bg1"/>
                </a:solidFill>
              </a:rPr>
              <a:t> plan will improve walking and biking in Nashville, </a:t>
            </a:r>
            <a:r>
              <a:rPr lang="en-US" sz="1600" dirty="0" smtClean="0">
                <a:solidFill>
                  <a:srgbClr val="72CDD8"/>
                </a:solidFill>
              </a:rPr>
              <a:t>connecting people to opportunity on a network of high-quality, comfortable, and safe sidewalks and bikeways. </a:t>
            </a:r>
            <a:endParaRPr lang="en-US" sz="1600" dirty="0">
              <a:solidFill>
                <a:srgbClr val="72CDD8"/>
              </a:solidFill>
            </a:endParaRPr>
          </a:p>
        </p:txBody>
      </p:sp>
      <p:pic>
        <p:nvPicPr>
          <p:cNvPr id="16" name="Picture 15" descr="walkride 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391" y="4751306"/>
            <a:ext cx="1937532" cy="10263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Sampling of Previous </a:t>
            </a:r>
            <a:r>
              <a:rPr lang="en-US" dirty="0"/>
              <a:t>Planning Efforts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8" y="1375400"/>
            <a:ext cx="1703407" cy="21559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601" y="4168873"/>
            <a:ext cx="1771903" cy="22548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43" y="3690781"/>
            <a:ext cx="1963148" cy="15188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788" y="1375400"/>
            <a:ext cx="3459224" cy="26710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388" y="1358354"/>
            <a:ext cx="2673788" cy="34799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0065" y="4165258"/>
            <a:ext cx="1845012" cy="23814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32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History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152" y="2007662"/>
            <a:ext cx="2311695" cy="2958186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61" y="2020542"/>
            <a:ext cx="2215448" cy="2966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09414" y="2105247"/>
            <a:ext cx="2083981" cy="2860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4" y="3104714"/>
            <a:ext cx="2140678" cy="563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361" y="5252484"/>
            <a:ext cx="221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2399" y="5252484"/>
            <a:ext cx="221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7437" y="5252484"/>
            <a:ext cx="221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Accomplishments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"/>
          <a:stretch/>
        </p:blipFill>
        <p:spPr>
          <a:xfrm>
            <a:off x="0" y="1197425"/>
            <a:ext cx="9144000" cy="49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/>
              <a:t>Prioritization Factors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"/>
          <a:stretch/>
        </p:blipFill>
        <p:spPr>
          <a:xfrm>
            <a:off x="51516" y="1236370"/>
            <a:ext cx="9027776" cy="240834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1"/>
          <a:stretch/>
        </p:blipFill>
        <p:spPr>
          <a:xfrm>
            <a:off x="528033" y="3601811"/>
            <a:ext cx="8245953" cy="24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/>
              <a:t>Prioritization Factors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7"/>
          <a:stretch/>
        </p:blipFill>
        <p:spPr>
          <a:xfrm>
            <a:off x="2150772" y="4314422"/>
            <a:ext cx="5204528" cy="152781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726"/>
            <a:ext cx="9144000" cy="1911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78281"/>
          <a:stretch/>
        </p:blipFill>
        <p:spPr>
          <a:xfrm>
            <a:off x="2857423" y="3712331"/>
            <a:ext cx="5206435" cy="4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Involved! </a:t>
            </a:r>
            <a:endParaRPr lang="en-US" dirty="0">
              <a:solidFill>
                <a:srgbClr val="2D2C7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7962" y="28422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2C71"/>
                </a:solidFill>
              </a:rPr>
              <a:t>www.nashvillewalknbike.com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" y="1868128"/>
            <a:ext cx="6980904" cy="43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the Survey! </a:t>
            </a:r>
            <a:endParaRPr lang="en-US" dirty="0">
              <a:solidFill>
                <a:srgbClr val="2D2C7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6284" y="3235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2C71"/>
                </a:solidFill>
              </a:rPr>
              <a:t>www.nashvillewalknbike.com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081"/>
          <a:stretch/>
        </p:blipFill>
        <p:spPr>
          <a:xfrm>
            <a:off x="1386347" y="1924921"/>
            <a:ext cx="6122479" cy="423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on the Map! </a:t>
            </a:r>
            <a:endParaRPr lang="en-US" dirty="0">
              <a:solidFill>
                <a:srgbClr val="2D2C7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6787" y="30389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2C71"/>
                </a:solidFill>
              </a:rPr>
              <a:t>www.nashvillewalknbike.com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" b="464"/>
          <a:stretch/>
        </p:blipFill>
        <p:spPr>
          <a:xfrm>
            <a:off x="707924" y="1799302"/>
            <a:ext cx="7708490" cy="44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a “</a:t>
            </a:r>
            <a:r>
              <a:rPr lang="en-US" dirty="0" err="1" smtClean="0"/>
              <a:t>WalknBike</a:t>
            </a:r>
            <a:r>
              <a:rPr lang="en-US" dirty="0" smtClean="0"/>
              <a:t> Talk”!</a:t>
            </a:r>
            <a:endParaRPr lang="en-US" dirty="0">
              <a:solidFill>
                <a:srgbClr val="2D2C7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15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D2C71"/>
                </a:solidFill>
              </a:rPr>
              <a:t>Help us identify groups to talk to and events to attend!</a:t>
            </a:r>
          </a:p>
          <a:p>
            <a:pPr algn="ctr"/>
            <a:r>
              <a:rPr lang="en-US" sz="2800" dirty="0" smtClean="0">
                <a:solidFill>
                  <a:srgbClr val="2D2C71"/>
                </a:solidFill>
              </a:rPr>
              <a:t>Contact us at Info@nashvillewalknbike.com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72" y="2526890"/>
            <a:ext cx="5644750" cy="328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12558"/>
          <a:stretch/>
        </p:blipFill>
        <p:spPr>
          <a:xfrm>
            <a:off x="0" y="1371600"/>
            <a:ext cx="9144000" cy="4625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371600"/>
            <a:ext cx="9144000" cy="46251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</a:t>
            </a:r>
            <a:r>
              <a:rPr lang="en-US" dirty="0" smtClean="0"/>
              <a:t>Outreach Strategy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814" y="1807535"/>
            <a:ext cx="2560320" cy="369332"/>
          </a:xfrm>
          <a:prstGeom prst="rect">
            <a:avLst/>
          </a:prstGeom>
          <a:solidFill>
            <a:srgbClr val="E820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Outreach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6474" y="1796903"/>
            <a:ext cx="2560320" cy="365760"/>
          </a:xfrm>
          <a:prstGeom prst="rect">
            <a:avLst/>
          </a:prstGeom>
          <a:solidFill>
            <a:srgbClr val="E820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Community Meetings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6690" y="1796903"/>
            <a:ext cx="2560320" cy="369332"/>
          </a:xfrm>
          <a:prstGeom prst="rect">
            <a:avLst/>
          </a:prstGeom>
          <a:solidFill>
            <a:srgbClr val="E820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Community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814" y="2332580"/>
            <a:ext cx="256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D2C71"/>
                </a:solidFill>
              </a:rPr>
              <a:t>Project Website</a:t>
            </a:r>
          </a:p>
          <a:p>
            <a:pPr algn="ctr"/>
            <a:endParaRPr lang="en-US" dirty="0">
              <a:solidFill>
                <a:srgbClr val="2D2C71"/>
              </a:solidFill>
            </a:endParaRPr>
          </a:p>
          <a:p>
            <a:pPr algn="ctr"/>
            <a:r>
              <a:rPr lang="en-US" dirty="0">
                <a:solidFill>
                  <a:srgbClr val="2D2C71"/>
                </a:solidFill>
              </a:rPr>
              <a:t>Community Survey</a:t>
            </a:r>
          </a:p>
          <a:p>
            <a:pPr algn="ctr"/>
            <a:endParaRPr lang="en-US" dirty="0">
              <a:solidFill>
                <a:srgbClr val="2D2C71"/>
              </a:solidFill>
            </a:endParaRPr>
          </a:p>
          <a:p>
            <a:pPr algn="ctr"/>
            <a:r>
              <a:rPr lang="en-US" dirty="0">
                <a:solidFill>
                  <a:srgbClr val="2D2C71"/>
                </a:solidFill>
              </a:rPr>
              <a:t>Interactive Map</a:t>
            </a:r>
          </a:p>
          <a:p>
            <a:pPr algn="ctr"/>
            <a:endParaRPr lang="en-US" dirty="0">
              <a:solidFill>
                <a:srgbClr val="2D2C71"/>
              </a:solidFill>
            </a:endParaRPr>
          </a:p>
          <a:p>
            <a:pPr algn="ctr"/>
            <a:r>
              <a:rPr lang="en-US" dirty="0">
                <a:solidFill>
                  <a:srgbClr val="2D2C71"/>
                </a:solidFill>
              </a:rPr>
              <a:t>Handlebar and Sidewalk Surveys</a:t>
            </a:r>
          </a:p>
          <a:p>
            <a:pPr algn="ctr"/>
            <a:endParaRPr lang="en-US" dirty="0">
              <a:solidFill>
                <a:srgbClr val="2D2C71"/>
              </a:solidFill>
            </a:endParaRPr>
          </a:p>
          <a:p>
            <a:pPr algn="ctr"/>
            <a:r>
              <a:rPr lang="en-US" dirty="0">
                <a:solidFill>
                  <a:srgbClr val="2D2C71"/>
                </a:solidFill>
              </a:rPr>
              <a:t>Social Media</a:t>
            </a:r>
          </a:p>
          <a:p>
            <a:pPr algn="ctr"/>
            <a:endParaRPr lang="en-US" dirty="0">
              <a:solidFill>
                <a:srgbClr val="2D2C71"/>
              </a:solidFill>
            </a:endParaRPr>
          </a:p>
          <a:p>
            <a:pPr algn="ctr"/>
            <a:r>
              <a:rPr lang="en-US" dirty="0">
                <a:solidFill>
                  <a:srgbClr val="2D2C71"/>
                </a:solidFill>
              </a:rPr>
              <a:t>Traditional Media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6474" y="2332580"/>
            <a:ext cx="256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D2C71"/>
                </a:solidFill>
              </a:rPr>
              <a:t>Kickoff Meeting</a:t>
            </a:r>
          </a:p>
          <a:p>
            <a:pPr algn="ctr"/>
            <a:endParaRPr lang="en-US" dirty="0">
              <a:solidFill>
                <a:srgbClr val="2D2C71"/>
              </a:solidFill>
            </a:endParaRPr>
          </a:p>
          <a:p>
            <a:pPr algn="ctr"/>
            <a:r>
              <a:rPr lang="en-US" dirty="0">
                <a:solidFill>
                  <a:srgbClr val="2D2C71"/>
                </a:solidFill>
              </a:rPr>
              <a:t>Prioritization Meetings</a:t>
            </a:r>
          </a:p>
          <a:p>
            <a:pPr algn="ctr"/>
            <a:endParaRPr lang="en-US" dirty="0">
              <a:solidFill>
                <a:srgbClr val="2D2C71"/>
              </a:solidFill>
            </a:endParaRPr>
          </a:p>
          <a:p>
            <a:pPr algn="ctr"/>
            <a:r>
              <a:rPr lang="en-US" dirty="0">
                <a:solidFill>
                  <a:srgbClr val="2D2C71"/>
                </a:solidFill>
              </a:rPr>
              <a:t>Open House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6690" y="2332580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D2C71"/>
                </a:solidFill>
              </a:rPr>
              <a:t>Tour de Nash</a:t>
            </a:r>
          </a:p>
          <a:p>
            <a:pPr algn="ctr"/>
            <a:endParaRPr lang="en-US" dirty="0">
              <a:solidFill>
                <a:srgbClr val="2D2C71"/>
              </a:solidFill>
            </a:endParaRPr>
          </a:p>
          <a:p>
            <a:pPr algn="ctr"/>
            <a:r>
              <a:rPr lang="en-US" dirty="0">
                <a:solidFill>
                  <a:srgbClr val="2D2C71"/>
                </a:solidFill>
              </a:rPr>
              <a:t>Open Streets Nashville</a:t>
            </a:r>
          </a:p>
        </p:txBody>
      </p:sp>
    </p:spTree>
    <p:extLst>
      <p:ext uri="{BB962C8B-B14F-4D97-AF65-F5344CB8AC3E}">
        <p14:creationId xmlns:p14="http://schemas.microsoft.com/office/powerpoint/2010/main" val="27045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935" y="414670"/>
            <a:ext cx="8304028" cy="2562446"/>
          </a:xfrm>
          <a:prstGeom prst="rect">
            <a:avLst/>
          </a:prstGeom>
          <a:solidFill>
            <a:srgbClr val="2D2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7985052" y="2647507"/>
            <a:ext cx="754911" cy="1483587"/>
          </a:xfrm>
          <a:prstGeom prst="rtTriangle">
            <a:avLst/>
          </a:prstGeom>
          <a:solidFill>
            <a:srgbClr val="2D2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6689" y="552893"/>
            <a:ext cx="80169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“Planning for, building, and maintaining great </a:t>
            </a:r>
            <a:r>
              <a:rPr lang="en-US" sz="2400" dirty="0" smtClean="0">
                <a:solidFill>
                  <a:schemeClr val="bg1"/>
                </a:solidFill>
              </a:rPr>
              <a:t>sidewalks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and bikeways </a:t>
            </a:r>
            <a:r>
              <a:rPr lang="en-US" sz="2400" dirty="0">
                <a:solidFill>
                  <a:schemeClr val="bg1"/>
                </a:solidFill>
              </a:rPr>
              <a:t>are imperative for a healthy, active, safe and vibrant </a:t>
            </a:r>
            <a:r>
              <a:rPr lang="en-US" sz="2400" dirty="0" smtClean="0">
                <a:solidFill>
                  <a:schemeClr val="bg1"/>
                </a:solidFill>
              </a:rPr>
              <a:t>community. I </a:t>
            </a:r>
            <a:r>
              <a:rPr lang="en-US" sz="2400" dirty="0">
                <a:solidFill>
                  <a:schemeClr val="bg1"/>
                </a:solidFill>
              </a:rPr>
              <a:t>encourage citizens to participate in this process and to work with us to ensure Nashville’s sidewalks and bikeways are safe, useable and welcoming to people of</a:t>
            </a:r>
            <a:r>
              <a:rPr lang="en-US" sz="2400" dirty="0" smtClean="0">
                <a:solidFill>
                  <a:schemeClr val="bg1"/>
                </a:solidFill>
              </a:rPr>
              <a:t> all </a:t>
            </a:r>
            <a:r>
              <a:rPr lang="en-US" sz="2400" dirty="0">
                <a:solidFill>
                  <a:schemeClr val="bg1"/>
                </a:solidFill>
              </a:rPr>
              <a:t>abilities.”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20317" y="4131094"/>
            <a:ext cx="31897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8202A"/>
                </a:solidFill>
              </a:rPr>
              <a:t>Mayor Megan Barry 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/>
          <a:stretch/>
        </p:blipFill>
        <p:spPr bwMode="auto">
          <a:xfrm>
            <a:off x="435935" y="3276439"/>
            <a:ext cx="3914775" cy="297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1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Us!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17" y="1385211"/>
            <a:ext cx="3667637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5935" y="414670"/>
            <a:ext cx="8304028" cy="2232837"/>
          </a:xfrm>
          <a:prstGeom prst="rect">
            <a:avLst/>
          </a:prstGeom>
          <a:solidFill>
            <a:srgbClr val="2D2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6689" y="385745"/>
            <a:ext cx="8016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“With Mayor Barry’s leadership, we are confident that the new plan will provide the framework to ensure that pedestrians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>
                <a:solidFill>
                  <a:schemeClr val="bg1"/>
                </a:solidFill>
              </a:rPr>
              <a:t>bicyclists remain a top priority in transportation </a:t>
            </a:r>
            <a:r>
              <a:rPr lang="en-US" sz="2400" dirty="0" smtClean="0">
                <a:solidFill>
                  <a:schemeClr val="bg1"/>
                </a:solidFill>
              </a:rPr>
              <a:t>planning. I </a:t>
            </a:r>
            <a:r>
              <a:rPr lang="en-US" sz="2400" dirty="0">
                <a:solidFill>
                  <a:schemeClr val="bg1"/>
                </a:solidFill>
              </a:rPr>
              <a:t>look forward to working alongside the public, getting their input on needs and priorities, and putting those ideas to use."</a:t>
            </a:r>
          </a:p>
          <a:p>
            <a:endParaRPr lang="en-US" dirty="0"/>
          </a:p>
          <a:p>
            <a:r>
              <a:rPr lang="en-US" dirty="0">
                <a:solidFill>
                  <a:srgbClr val="E8202A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7611" y="4324613"/>
            <a:ext cx="3425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E8202A"/>
                </a:solidFill>
              </a:rPr>
              <a:t>Mark Macy, Public Works Director </a:t>
            </a:r>
            <a:endParaRPr lang="en-US" sz="2800" dirty="0"/>
          </a:p>
        </p:txBody>
      </p:sp>
      <p:sp>
        <p:nvSpPr>
          <p:cNvPr id="8" name="Right Triangle 7"/>
          <p:cNvSpPr/>
          <p:nvPr/>
        </p:nvSpPr>
        <p:spPr>
          <a:xfrm rot="10800000">
            <a:off x="7985052" y="2647507"/>
            <a:ext cx="754911" cy="1483587"/>
          </a:xfrm>
          <a:prstGeom prst="rtTriangle">
            <a:avLst/>
          </a:prstGeom>
          <a:solidFill>
            <a:srgbClr val="2D2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/>
          <a:stretch/>
        </p:blipFill>
        <p:spPr bwMode="auto">
          <a:xfrm>
            <a:off x="424195" y="3045882"/>
            <a:ext cx="4309787" cy="308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0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2598" y="2222227"/>
            <a:ext cx="8304028" cy="2805063"/>
          </a:xfrm>
          <a:prstGeom prst="rect">
            <a:avLst/>
          </a:prstGeom>
          <a:solidFill>
            <a:srgbClr val="2D2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7981715" y="4455064"/>
            <a:ext cx="754911" cy="1483587"/>
          </a:xfrm>
          <a:prstGeom prst="rtTriangle">
            <a:avLst/>
          </a:prstGeom>
          <a:solidFill>
            <a:srgbClr val="2D2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Purpose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860" y="2608108"/>
            <a:ext cx="7878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purpose of the plan is to outline goals, priorities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>
                <a:solidFill>
                  <a:schemeClr val="bg1"/>
                </a:solidFill>
              </a:rPr>
              <a:t>policies regarding location of the countywide sidewalk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>
                <a:solidFill>
                  <a:schemeClr val="bg1"/>
                </a:solidFill>
              </a:rPr>
              <a:t>bikeways network and provide a method for</a:t>
            </a:r>
            <a:r>
              <a:rPr lang="en-US" sz="2400" dirty="0" smtClean="0">
                <a:solidFill>
                  <a:schemeClr val="bg1"/>
                </a:solidFill>
              </a:rPr>
              <a:t> prioritizing </a:t>
            </a:r>
            <a:r>
              <a:rPr lang="en-US" sz="2400" dirty="0">
                <a:solidFill>
                  <a:schemeClr val="bg1"/>
                </a:solidFill>
              </a:rPr>
              <a:t>improvements to ensure a healthy, active,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safe and </a:t>
            </a:r>
            <a:r>
              <a:rPr lang="en-US" sz="2400" dirty="0">
                <a:solidFill>
                  <a:schemeClr val="bg1"/>
                </a:solidFill>
              </a:rPr>
              <a:t>vibrant community. </a:t>
            </a:r>
          </a:p>
        </p:txBody>
      </p:sp>
    </p:spTree>
    <p:extLst>
      <p:ext uri="{BB962C8B-B14F-4D97-AF65-F5344CB8AC3E}">
        <p14:creationId xmlns:p14="http://schemas.microsoft.com/office/powerpoint/2010/main" val="20421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19" y="1690688"/>
            <a:ext cx="1722666" cy="1738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01" y="2936830"/>
            <a:ext cx="1946649" cy="1398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59" y="4163025"/>
            <a:ext cx="3546668" cy="1838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99005"/>
            <a:ext cx="2235709" cy="5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16" t="28301" r="22779" b="13072"/>
          <a:stretch/>
        </p:blipFill>
        <p:spPr>
          <a:xfrm>
            <a:off x="0" y="1227324"/>
            <a:ext cx="9179035" cy="52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rot="10800000">
            <a:off x="115909" y="4121238"/>
            <a:ext cx="754911" cy="915891"/>
          </a:xfrm>
          <a:prstGeom prst="rtTriangle">
            <a:avLst/>
          </a:prstGeom>
          <a:solidFill>
            <a:srgbClr val="2D2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626" y="1333585"/>
            <a:ext cx="4718951" cy="2805063"/>
          </a:xfrm>
          <a:prstGeom prst="rect">
            <a:avLst/>
          </a:prstGeom>
          <a:solidFill>
            <a:srgbClr val="2D2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Focus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1972" y="15278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"As Mayor I will continue to engage our bicycle and pedestrian advocates, non-profits like Walk-Bike Nashville, and our Metro departments to ensure we are implementing polices that will enable more people to safely take advantage of all modalities of transit."  - Nashville Mayor Megan Barry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997" y="1249251"/>
            <a:ext cx="3659478" cy="3659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85629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D2C71"/>
                </a:solidFill>
              </a:rPr>
              <a:t>4 Key Principles: </a:t>
            </a:r>
          </a:p>
          <a:p>
            <a:pPr algn="ctr"/>
            <a:r>
              <a:rPr lang="en-US" sz="2800" dirty="0" smtClean="0">
                <a:solidFill>
                  <a:srgbClr val="2D2C71"/>
                </a:solidFill>
              </a:rPr>
              <a:t>Ethics, Responsibility, Safety and </a:t>
            </a:r>
          </a:p>
          <a:p>
            <a:pPr algn="ctr"/>
            <a:r>
              <a:rPr lang="en-US" sz="2800" dirty="0" smtClean="0">
                <a:solidFill>
                  <a:srgbClr val="2D2C71"/>
                </a:solidFill>
              </a:rPr>
              <a:t>Mechanism for Change</a:t>
            </a:r>
          </a:p>
        </p:txBody>
      </p:sp>
    </p:spTree>
    <p:extLst>
      <p:ext uri="{BB962C8B-B14F-4D97-AF65-F5344CB8AC3E}">
        <p14:creationId xmlns:p14="http://schemas.microsoft.com/office/powerpoint/2010/main" val="3041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Focus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349458"/>
            <a:ext cx="8935697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059"/>
            <a:ext cx="9144000" cy="4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286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</vt:lpstr>
      <vt:lpstr>Latha</vt:lpstr>
      <vt:lpstr>Lato</vt:lpstr>
      <vt:lpstr>Office Theme</vt:lpstr>
      <vt:lpstr>PowerPoint Presentation</vt:lpstr>
      <vt:lpstr>PowerPoint Presentation</vt:lpstr>
      <vt:lpstr>PowerPoint Presentation</vt:lpstr>
      <vt:lpstr>Project Purpose</vt:lpstr>
      <vt:lpstr>Project Team </vt:lpstr>
      <vt:lpstr>Steering Committee</vt:lpstr>
      <vt:lpstr>Project Focus</vt:lpstr>
      <vt:lpstr>Project Focus</vt:lpstr>
      <vt:lpstr>Project Schedule</vt:lpstr>
      <vt:lpstr>A Sampling of Previous Planning Efforts</vt:lpstr>
      <vt:lpstr>Program History</vt:lpstr>
      <vt:lpstr>Program Accomplishments</vt:lpstr>
      <vt:lpstr>Current Prioritization Factors</vt:lpstr>
      <vt:lpstr>Current Prioritization Factors</vt:lpstr>
      <vt:lpstr>Stay Involved! </vt:lpstr>
      <vt:lpstr>Take the Survey! </vt:lpstr>
      <vt:lpstr>Draw on the Map! </vt:lpstr>
      <vt:lpstr>Request a “WalknBike Talk”!</vt:lpstr>
      <vt:lpstr>Community Outreach Strategy</vt:lpstr>
      <vt:lpstr>Contact Us!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Alta IT</dc:creator>
  <cp:lastModifiedBy>Jennifer</cp:lastModifiedBy>
  <cp:revision>89</cp:revision>
  <dcterms:created xsi:type="dcterms:W3CDTF">2016-03-28T16:29:09Z</dcterms:created>
  <dcterms:modified xsi:type="dcterms:W3CDTF">2016-04-18T15:04:07Z</dcterms:modified>
</cp:coreProperties>
</file>